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62" r:id="rId4"/>
    <p:sldId id="263"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4" roundtripDataSignature="AMtx7mi0HIt+FQlCYVEaMXnGJyaY/gQLC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7"/>
  </p:normalViewPr>
  <p:slideViewPr>
    <p:cSldViewPr snapToGrid="0">
      <p:cViewPr varScale="1">
        <p:scale>
          <a:sx n="108" d="100"/>
          <a:sy n="108" d="100"/>
        </p:scale>
        <p:origin x="736"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8" Type="http://schemas.openxmlformats.org/officeDocument/2006/relationships/tableStyles" Target="tableStyles.xml"/><Relationship Id="rId3" Type="http://schemas.openxmlformats.org/officeDocument/2006/relationships/slide" Target="slides/slide2.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4" Type="http://schemas.openxmlformats.org/officeDocument/2006/relationships/slide" Target="slides/slide3.xml"/><Relationship Id="rId14"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1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1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a:stretch/>
        </p:blipFill>
        <p:spPr>
          <a:xfrm>
            <a:off x="0" y="0"/>
            <a:ext cx="5143500" cy="6858000"/>
          </a:xfrm>
          <a:prstGeom prst="rect">
            <a:avLst/>
          </a:prstGeom>
          <a:noFill/>
          <a:ln>
            <a:noFill/>
          </a:ln>
        </p:spPr>
      </p:pic>
      <p:sp>
        <p:nvSpPr>
          <p:cNvPr id="85" name="Google Shape;85;p1"/>
          <p:cNvSpPr txBox="1"/>
          <p:nvPr/>
        </p:nvSpPr>
        <p:spPr>
          <a:xfrm>
            <a:off x="744069" y="1036161"/>
            <a:ext cx="5351929" cy="1077218"/>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b="0" i="0" u="none" strike="noStrike" cap="none">
                <a:solidFill>
                  <a:schemeClr val="dk1"/>
                </a:solidFill>
                <a:latin typeface="Calibri"/>
                <a:ea typeface="Calibri"/>
                <a:cs typeface="Calibri"/>
                <a:sym typeface="Calibri"/>
              </a:rPr>
              <a:t>ORCID IDs at </a:t>
            </a:r>
            <a:endParaRPr/>
          </a:p>
          <a:p>
            <a:pPr marL="0" marR="0" lvl="0" indent="0" algn="ctr" rtl="0">
              <a:spcBef>
                <a:spcPts val="0"/>
              </a:spcBef>
              <a:spcAft>
                <a:spcPts val="0"/>
              </a:spcAft>
              <a:buNone/>
            </a:pPr>
            <a:r>
              <a:rPr lang="en-GB" sz="3200" b="0" i="0" u="none" strike="noStrike" cap="none">
                <a:solidFill>
                  <a:schemeClr val="dk1"/>
                </a:solidFill>
                <a:latin typeface="Calibri"/>
                <a:ea typeface="Calibri"/>
                <a:cs typeface="Calibri"/>
                <a:sym typeface="Calibri"/>
              </a:rPr>
              <a:t>the University of Manchester</a:t>
            </a:r>
            <a:endParaRPr sz="3200" b="0" i="0" u="none" strike="noStrike" cap="none">
              <a:solidFill>
                <a:schemeClr val="dk1"/>
              </a:solidFill>
              <a:latin typeface="Calibri"/>
              <a:ea typeface="Calibri"/>
              <a:cs typeface="Calibri"/>
              <a:sym typeface="Calibri"/>
            </a:endParaRPr>
          </a:p>
        </p:txBody>
      </p:sp>
      <p:sp>
        <p:nvSpPr>
          <p:cNvPr id="86" name="Google Shape;86;p1"/>
          <p:cNvSpPr txBox="1"/>
          <p:nvPr/>
        </p:nvSpPr>
        <p:spPr>
          <a:xfrm>
            <a:off x="747432" y="2423192"/>
            <a:ext cx="3648635" cy="830997"/>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0" i="0" u="none" strike="noStrike" cap="none">
                <a:solidFill>
                  <a:schemeClr val="dk1"/>
                </a:solidFill>
                <a:latin typeface="Calibri"/>
                <a:ea typeface="Calibri"/>
                <a:cs typeface="Calibri"/>
                <a:sym typeface="Calibri"/>
              </a:rPr>
              <a:t>Steve Carlton</a:t>
            </a:r>
            <a:endParaRPr/>
          </a:p>
          <a:p>
            <a:pPr marL="0" marR="0" lvl="0" indent="0" algn="l" rtl="0">
              <a:spcBef>
                <a:spcPts val="0"/>
              </a:spcBef>
              <a:spcAft>
                <a:spcPts val="0"/>
              </a:spcAft>
              <a:buNone/>
            </a:pPr>
            <a:r>
              <a:rPr lang="en-GB" sz="2400">
                <a:solidFill>
                  <a:schemeClr val="dk1"/>
                </a:solidFill>
                <a:latin typeface="Calibri"/>
                <a:ea typeface="Calibri"/>
                <a:cs typeface="Calibri"/>
                <a:sym typeface="Calibri"/>
              </a:rPr>
              <a:t>Research Services Librarian</a:t>
            </a:r>
            <a:endParaRPr sz="2400">
              <a:solidFill>
                <a:schemeClr val="dk1"/>
              </a:solidFill>
              <a:latin typeface="Calibri"/>
              <a:ea typeface="Calibri"/>
              <a:cs typeface="Calibri"/>
              <a:sym typeface="Calibri"/>
            </a:endParaRPr>
          </a:p>
        </p:txBody>
      </p:sp>
      <p:sp>
        <p:nvSpPr>
          <p:cNvPr id="87" name="Google Shape;87;p1"/>
          <p:cNvSpPr txBox="1"/>
          <p:nvPr/>
        </p:nvSpPr>
        <p:spPr>
          <a:xfrm>
            <a:off x="744069" y="6072706"/>
            <a:ext cx="10981766" cy="46166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dk1"/>
                </a:solidFill>
                <a:latin typeface="Calibri"/>
                <a:ea typeface="Calibri"/>
                <a:cs typeface="Calibri"/>
                <a:sym typeface="Calibri"/>
              </a:rPr>
              <a:t>@UoML_Steve / @UoMLibResearch / @UoMOpenResearch / @UoMOpenAccess</a:t>
            </a:r>
            <a:endParaRPr sz="2400">
              <a:solidFill>
                <a:schemeClr val="dk1"/>
              </a:solidFill>
              <a:latin typeface="Calibri"/>
              <a:ea typeface="Calibri"/>
              <a:cs typeface="Calibri"/>
              <a:sym typeface="Calibri"/>
            </a:endParaRPr>
          </a:p>
        </p:txBody>
      </p:sp>
      <p:sp>
        <p:nvSpPr>
          <p:cNvPr id="88" name="Google Shape;88;p1"/>
          <p:cNvSpPr txBox="1"/>
          <p:nvPr/>
        </p:nvSpPr>
        <p:spPr>
          <a:xfrm>
            <a:off x="744075" y="3917600"/>
            <a:ext cx="2729400" cy="461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http://</a:t>
            </a:r>
            <a:r>
              <a:rPr lang="en-GB" sz="1800" dirty="0" err="1">
                <a:solidFill>
                  <a:schemeClr val="dk1"/>
                </a:solidFill>
                <a:latin typeface="Calibri"/>
                <a:ea typeface="Calibri"/>
                <a:cs typeface="Calibri"/>
                <a:sym typeface="Calibri"/>
              </a:rPr>
              <a:t>bit.ly</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SalfordORCID</a:t>
            </a:r>
            <a:endParaRPr sz="1800" dirty="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2"/>
          <p:cNvPicPr preferRelativeResize="0"/>
          <p:nvPr/>
        </p:nvPicPr>
        <p:blipFill rotWithShape="1">
          <a:blip r:embed="rId3">
            <a:alphaModFix/>
          </a:blip>
          <a:srcRect/>
          <a:stretch/>
        </p:blipFill>
        <p:spPr>
          <a:xfrm>
            <a:off x="7048500" y="0"/>
            <a:ext cx="5143500" cy="6858000"/>
          </a:xfrm>
          <a:prstGeom prst="rect">
            <a:avLst/>
          </a:prstGeom>
          <a:noFill/>
          <a:ln>
            <a:noFill/>
          </a:ln>
        </p:spPr>
      </p:pic>
      <p:sp>
        <p:nvSpPr>
          <p:cNvPr id="94" name="Google Shape;94;p2"/>
          <p:cNvSpPr txBox="1"/>
          <p:nvPr/>
        </p:nvSpPr>
        <p:spPr>
          <a:xfrm>
            <a:off x="6562980" y="2133324"/>
            <a:ext cx="5351929"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a:solidFill>
                  <a:schemeClr val="dk1"/>
                </a:solidFill>
                <a:latin typeface="Calibri"/>
                <a:ea typeface="Calibri"/>
                <a:cs typeface="Calibri"/>
                <a:sym typeface="Calibri"/>
              </a:rPr>
              <a:t>Context</a:t>
            </a:r>
            <a:endParaRPr sz="3200">
              <a:solidFill>
                <a:schemeClr val="dk1"/>
              </a:solidFill>
              <a:latin typeface="Calibri"/>
              <a:ea typeface="Calibri"/>
              <a:cs typeface="Calibri"/>
              <a:sym typeface="Calibri"/>
            </a:endParaRPr>
          </a:p>
        </p:txBody>
      </p:sp>
      <p:sp>
        <p:nvSpPr>
          <p:cNvPr id="95" name="Google Shape;95;p2"/>
          <p:cNvSpPr txBox="1"/>
          <p:nvPr/>
        </p:nvSpPr>
        <p:spPr>
          <a:xfrm>
            <a:off x="193964" y="1302328"/>
            <a:ext cx="6369016" cy="50167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chemeClr val="dk1"/>
                </a:solidFill>
                <a:latin typeface="Calibri"/>
                <a:ea typeface="Calibri"/>
                <a:cs typeface="Calibri"/>
                <a:sym typeface="Calibri"/>
              </a:rPr>
              <a:t>Standard Operating Procedure published in July 2016 that requires all students to:</a:t>
            </a:r>
            <a:endParaRPr/>
          </a:p>
          <a:p>
            <a:pPr marL="342900" marR="0" lvl="0" indent="-342900" algn="l" rtl="0">
              <a:spcBef>
                <a:spcPts val="0"/>
              </a:spcBef>
              <a:spcAft>
                <a:spcPts val="0"/>
              </a:spcAft>
              <a:buClr>
                <a:schemeClr val="dk1"/>
              </a:buClr>
              <a:buSzPts val="2000"/>
              <a:buFont typeface="Calibri"/>
              <a:buAutoNum type="alphaLcParenR"/>
            </a:pPr>
            <a:r>
              <a:rPr lang="en-GB" sz="2000">
                <a:solidFill>
                  <a:schemeClr val="dk1"/>
                </a:solidFill>
                <a:latin typeface="Calibri"/>
                <a:ea typeface="Calibri"/>
                <a:cs typeface="Calibri"/>
                <a:sym typeface="Calibri"/>
              </a:rPr>
              <a:t>Claim an ORCID ID</a:t>
            </a:r>
            <a:endParaRPr/>
          </a:p>
          <a:p>
            <a:pPr marL="342900" marR="0" lvl="0" indent="-342900" algn="l" rtl="0">
              <a:spcBef>
                <a:spcPts val="0"/>
              </a:spcBef>
              <a:spcAft>
                <a:spcPts val="0"/>
              </a:spcAft>
              <a:buClr>
                <a:schemeClr val="dk1"/>
              </a:buClr>
              <a:buSzPts val="2000"/>
              <a:buFont typeface="Calibri"/>
              <a:buAutoNum type="alphaLcParenR"/>
            </a:pPr>
            <a:r>
              <a:rPr lang="en-GB" sz="2000">
                <a:solidFill>
                  <a:schemeClr val="dk1"/>
                </a:solidFill>
                <a:latin typeface="Calibri"/>
                <a:ea typeface="Calibri"/>
                <a:cs typeface="Calibri"/>
                <a:sym typeface="Calibri"/>
              </a:rPr>
              <a:t>Connect it to the relevant University systems (Pure for staff, bespoke PGR solution for PGRs)</a:t>
            </a:r>
            <a:endParaRPr/>
          </a:p>
          <a:p>
            <a:pPr marL="342900" marR="0" lvl="0" indent="-342900" algn="l" rtl="0">
              <a:spcBef>
                <a:spcPts val="0"/>
              </a:spcBef>
              <a:spcAft>
                <a:spcPts val="0"/>
              </a:spcAft>
              <a:buClr>
                <a:schemeClr val="dk1"/>
              </a:buClr>
              <a:buSzPts val="2000"/>
              <a:buFont typeface="Calibri"/>
              <a:buAutoNum type="alphaLcParenR"/>
            </a:pPr>
            <a:r>
              <a:rPr lang="en-GB" sz="2000">
                <a:solidFill>
                  <a:schemeClr val="dk1"/>
                </a:solidFill>
                <a:latin typeface="Calibri"/>
                <a:ea typeface="Calibri"/>
                <a:cs typeface="Calibri"/>
                <a:sym typeface="Calibri"/>
              </a:rPr>
              <a:t>Keep their ORCID profiles up-to-date</a:t>
            </a:r>
            <a:endParaRPr/>
          </a:p>
          <a:p>
            <a:pPr marL="342900" marR="0" lvl="0" indent="-342900" algn="l" rtl="0">
              <a:spcBef>
                <a:spcPts val="0"/>
              </a:spcBef>
              <a:spcAft>
                <a:spcPts val="0"/>
              </a:spcAft>
              <a:buClr>
                <a:schemeClr val="dk1"/>
              </a:buClr>
              <a:buSzPts val="2000"/>
              <a:buFont typeface="Calibri"/>
              <a:buAutoNum type="alphaLcParenR"/>
            </a:pPr>
            <a:r>
              <a:rPr lang="en-GB" sz="2000">
                <a:solidFill>
                  <a:schemeClr val="dk1"/>
                </a:solidFill>
                <a:latin typeface="Calibri"/>
                <a:ea typeface="Calibri"/>
                <a:cs typeface="Calibri"/>
                <a:sym typeface="Calibri"/>
              </a:rPr>
              <a:t>Provide ORCID IDs to publishers/funders whenever possible</a:t>
            </a:r>
            <a:endParaRPr/>
          </a:p>
          <a:p>
            <a:pPr marL="342900" marR="0" lvl="0" indent="-215900" algn="l" rtl="0">
              <a:spcBef>
                <a:spcPts val="0"/>
              </a:spcBef>
              <a:spcAft>
                <a:spcPts val="0"/>
              </a:spcAft>
              <a:buClr>
                <a:schemeClr val="dk1"/>
              </a:buClr>
              <a:buSzPts val="2000"/>
              <a:buFont typeface="Calibri"/>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a:solidFill>
                  <a:schemeClr val="dk1"/>
                </a:solidFill>
                <a:latin typeface="Calibri"/>
                <a:ea typeface="Calibri"/>
                <a:cs typeface="Calibri"/>
                <a:sym typeface="Calibri"/>
              </a:rPr>
              <a:t>ORCID IDs are strongly recommended for REF2021 and the University will be including information about the take up of ORCID IDs in REF environment statements. </a:t>
            </a:r>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a:solidFill>
                  <a:schemeClr val="dk1"/>
                </a:solidFill>
                <a:latin typeface="Calibri"/>
                <a:ea typeface="Calibri"/>
                <a:cs typeface="Calibri"/>
                <a:sym typeface="Calibri"/>
              </a:rPr>
              <a:t>As a result, we are particularly keen to increase the proportion of REF eligible staff (2,236) who have registered for an ORCID ID and connected it to their Pure profiles.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7"/>
          <p:cNvPicPr preferRelativeResize="0"/>
          <p:nvPr/>
        </p:nvPicPr>
        <p:blipFill rotWithShape="1">
          <a:blip r:embed="rId3">
            <a:alphaModFix/>
          </a:blip>
          <a:srcRect/>
          <a:stretch/>
        </p:blipFill>
        <p:spPr>
          <a:xfrm>
            <a:off x="0" y="0"/>
            <a:ext cx="5143500" cy="6858000"/>
          </a:xfrm>
          <a:prstGeom prst="rect">
            <a:avLst/>
          </a:prstGeom>
          <a:noFill/>
          <a:ln>
            <a:noFill/>
          </a:ln>
        </p:spPr>
      </p:pic>
      <p:sp>
        <p:nvSpPr>
          <p:cNvPr id="125" name="Google Shape;125;p7"/>
          <p:cNvSpPr txBox="1"/>
          <p:nvPr/>
        </p:nvSpPr>
        <p:spPr>
          <a:xfrm>
            <a:off x="148324" y="2133324"/>
            <a:ext cx="5351929"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a:solidFill>
                  <a:schemeClr val="dk1"/>
                </a:solidFill>
                <a:latin typeface="Calibri"/>
                <a:ea typeface="Calibri"/>
                <a:cs typeface="Calibri"/>
                <a:sym typeface="Calibri"/>
              </a:rPr>
              <a:t>PGR Solution</a:t>
            </a:r>
            <a:endParaRPr sz="3200">
              <a:solidFill>
                <a:schemeClr val="dk1"/>
              </a:solidFill>
              <a:latin typeface="Calibri"/>
              <a:ea typeface="Calibri"/>
              <a:cs typeface="Calibri"/>
              <a:sym typeface="Calibri"/>
            </a:endParaRPr>
          </a:p>
        </p:txBody>
      </p:sp>
      <p:sp>
        <p:nvSpPr>
          <p:cNvPr id="126" name="Google Shape;126;p7"/>
          <p:cNvSpPr txBox="1"/>
          <p:nvPr/>
        </p:nvSpPr>
        <p:spPr>
          <a:xfrm>
            <a:off x="5777345" y="1690062"/>
            <a:ext cx="6212538" cy="3477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chemeClr val="dk1"/>
                </a:solidFill>
                <a:latin typeface="Calibri"/>
                <a:ea typeface="Calibri"/>
                <a:cs typeface="Calibri"/>
                <a:sym typeface="Calibri"/>
              </a:rPr>
              <a:t>Until recently, PGRs didn’t use Pure. A separate integration was established to allow PGRs to register and connect their ORCID IDs.</a:t>
            </a:r>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a:solidFill>
                  <a:schemeClr val="dk1"/>
                </a:solidFill>
                <a:latin typeface="Calibri"/>
                <a:ea typeface="Calibri"/>
                <a:cs typeface="Calibri"/>
                <a:sym typeface="Calibri"/>
              </a:rPr>
              <a:t>This is a mandatory part of the PhD progression process – all PGRs need to have registered and connected by the end of their first year.</a:t>
            </a:r>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a:solidFill>
                  <a:schemeClr val="dk1"/>
                </a:solidFill>
                <a:latin typeface="Calibri"/>
                <a:ea typeface="Calibri"/>
                <a:cs typeface="Calibri"/>
                <a:sym typeface="Calibri"/>
              </a:rPr>
              <a:t>As a result, we have thousands of PGR ORCID IDs! But we don’t really do anything with that data at the moment. We just have a big store of ORCID IDs.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8"/>
          <p:cNvPicPr preferRelativeResize="0"/>
          <p:nvPr/>
        </p:nvPicPr>
        <p:blipFill rotWithShape="1">
          <a:blip r:embed="rId3">
            <a:alphaModFix/>
          </a:blip>
          <a:srcRect/>
          <a:stretch/>
        </p:blipFill>
        <p:spPr>
          <a:xfrm>
            <a:off x="7048500" y="0"/>
            <a:ext cx="5143500" cy="6858000"/>
          </a:xfrm>
          <a:prstGeom prst="rect">
            <a:avLst/>
          </a:prstGeom>
          <a:noFill/>
          <a:ln>
            <a:noFill/>
          </a:ln>
        </p:spPr>
      </p:pic>
      <p:sp>
        <p:nvSpPr>
          <p:cNvPr id="132" name="Google Shape;132;p8"/>
          <p:cNvSpPr txBox="1"/>
          <p:nvPr/>
        </p:nvSpPr>
        <p:spPr>
          <a:xfrm>
            <a:off x="6562980" y="2133324"/>
            <a:ext cx="5351929"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a:solidFill>
                  <a:schemeClr val="dk1"/>
                </a:solidFill>
                <a:latin typeface="Calibri"/>
                <a:ea typeface="Calibri"/>
                <a:cs typeface="Calibri"/>
                <a:sym typeface="Calibri"/>
              </a:rPr>
              <a:t>Plans</a:t>
            </a:r>
            <a:endParaRPr sz="3200">
              <a:solidFill>
                <a:schemeClr val="dk1"/>
              </a:solidFill>
              <a:latin typeface="Calibri"/>
              <a:ea typeface="Calibri"/>
              <a:cs typeface="Calibri"/>
              <a:sym typeface="Calibri"/>
            </a:endParaRPr>
          </a:p>
        </p:txBody>
      </p:sp>
      <p:sp>
        <p:nvSpPr>
          <p:cNvPr id="133" name="Google Shape;133;p8"/>
          <p:cNvSpPr txBox="1"/>
          <p:nvPr/>
        </p:nvSpPr>
        <p:spPr>
          <a:xfrm>
            <a:off x="107682" y="318450"/>
            <a:ext cx="6212538" cy="62478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chemeClr val="dk1"/>
                </a:solidFill>
                <a:latin typeface="Calibri"/>
                <a:ea typeface="Calibri"/>
                <a:cs typeface="Calibri"/>
                <a:sym typeface="Calibri"/>
              </a:rPr>
              <a:t>PGRs now use Pure, and the system that we use to store PGR ORCID data is in the process of being decommissioned. We’ll be migrating ORCID data into Pure at some point in 2020 (hopefully!).</a:t>
            </a:r>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b="1">
                <a:solidFill>
                  <a:schemeClr val="dk1"/>
                </a:solidFill>
                <a:latin typeface="Calibri"/>
                <a:ea typeface="Calibri"/>
                <a:cs typeface="Calibri"/>
                <a:sym typeface="Calibri"/>
              </a:rPr>
              <a:t>We have some options:</a:t>
            </a:r>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Attempt to migrate ORCID IDs into the corresponding person records in Pure (there are problems with this approach)</a:t>
            </a:r>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Launch a comms campaign to encourage PGRs who have used the bespoke solution to connect their ORCID IDs with their Pure profiles</a:t>
            </a:r>
            <a:endParaRPr/>
          </a:p>
          <a:p>
            <a:pPr marL="342900" marR="0" lvl="0" indent="-215900" algn="l" rtl="0">
              <a:spcBef>
                <a:spcPts val="0"/>
              </a:spcBef>
              <a:spcAft>
                <a:spcPts val="0"/>
              </a:spcAft>
              <a:buClr>
                <a:schemeClr val="dk1"/>
              </a:buClr>
              <a:buSzPts val="2000"/>
              <a:buFont typeface="Calibri"/>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b="1">
                <a:solidFill>
                  <a:schemeClr val="dk1"/>
                </a:solidFill>
                <a:latin typeface="Calibri"/>
                <a:ea typeface="Calibri"/>
                <a:cs typeface="Calibri"/>
                <a:sym typeface="Calibri"/>
              </a:rPr>
              <a:t>Other things we’d like to do:</a:t>
            </a:r>
            <a:endParaRPr sz="2000" b="1">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Get </a:t>
            </a:r>
            <a:r>
              <a:rPr lang="en-GB" sz="2000" i="1">
                <a:solidFill>
                  <a:schemeClr val="dk1"/>
                </a:solidFill>
                <a:latin typeface="Calibri"/>
                <a:ea typeface="Calibri"/>
                <a:cs typeface="Calibri"/>
                <a:sym typeface="Calibri"/>
              </a:rPr>
              <a:t>all</a:t>
            </a:r>
            <a:r>
              <a:rPr lang="en-GB" sz="2000">
                <a:solidFill>
                  <a:schemeClr val="dk1"/>
                </a:solidFill>
                <a:latin typeface="Calibri"/>
                <a:ea typeface="Calibri"/>
                <a:cs typeface="Calibri"/>
                <a:sym typeface="Calibri"/>
              </a:rPr>
              <a:t> academic staff registered and connected</a:t>
            </a:r>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Work with Alumni to track PGR destinations</a:t>
            </a:r>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Include ORCID IDs in PhD theses</a:t>
            </a:r>
            <a:endParaRPr/>
          </a:p>
          <a:p>
            <a:pPr marL="342900" marR="0" lvl="0" indent="-342900" algn="l" rtl="0">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More advocacy around making sure people are using their ORCID IDs effectively</a:t>
            </a:r>
            <a:endParaRPr sz="2000" b="1">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356</Words>
  <Application>Microsoft Macintosh PowerPoint</Application>
  <PresentationFormat>Widescreen</PresentationFormat>
  <Paragraphs>34</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Stephen Carlton</dc:creator>
  <cp:lastModifiedBy>Adam Vials Moore</cp:lastModifiedBy>
  <cp:revision>1</cp:revision>
  <dcterms:created xsi:type="dcterms:W3CDTF">2020-02-05T13:22:43Z</dcterms:created>
  <dcterms:modified xsi:type="dcterms:W3CDTF">2020-03-03T18:28:18Z</dcterms:modified>
</cp:coreProperties>
</file>